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font" Target="fonts/Roboto-regular.fntdata"/><Relationship Id="rId17" Type="http://schemas.openxmlformats.org/officeDocument/2006/relationships/font" Target="fonts/Roboto-bold.fntdata"/><Relationship Id="rId18" Type="http://schemas.openxmlformats.org/officeDocument/2006/relationships/font" Target="fonts/Roboto-italic.fntdata"/><Relationship Id="rId19" Type="http://schemas.openxmlformats.org/officeDocument/2006/relationships/font" Target="fonts/Roboto-boldItalic.fntdata"/></Relationships>
</file>

<file path=ppt/media/image1.gif>
</file>

<file path=ppt/media/image10.png>
</file>

<file path=ppt/media/image11.png>
</file>

<file path=ppt/media/image2.png>
</file>

<file path=ppt/media/image3.png>
</file>

<file path=ppt/media/image4.jpg>
</file>

<file path=ppt/media/image5.jpg>
</file>

<file path=ppt/media/image6.gif>
</file>

<file path=ppt/media/image7.png>
</file>

<file path=ppt/media/image8.gif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76991ad39_2_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576991ad39_2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76991ad39_2_9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3576991ad39_2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827cdbfe6_0_1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What is Multimodal AI?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Multimodal AI is a type of artificial intelligence that can understand and work with different types of data—like text, images, and video—all at once.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Instead of using one model for text and another for images, multimodal AI brings everything together into one smart system. So, it can look at a picture and read a question about it and answer in a clear sentence.”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💡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Why It Matters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“This is important because it’s how we humans work too. We don’t just use our eyes or ears alone—we use all our senses together to understand things better.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Multimodal AI tries to do the same. By combining different types of input, it gives more accurate answers and can understand complex situations.”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📱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Everyday Examples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“Let’s look at some simple examples where we use multimodal AI: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Describing an image in words</a:t>
            </a:r>
            <a:r>
              <a:rPr lang="en">
                <a:solidFill>
                  <a:schemeClr val="dk1"/>
                </a:solidFill>
              </a:rPr>
              <a:t> – For example, saying ‘A dog is running on the beach’ after looking at a photo.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Adding captions to a video</a:t>
            </a:r>
            <a:r>
              <a:rPr lang="en">
                <a:solidFill>
                  <a:schemeClr val="dk1"/>
                </a:solidFill>
              </a:rPr>
              <a:t> – It can explain what’s happening in a video, not just the spoken words.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Summarizing a presentation</a:t>
            </a:r>
            <a:r>
              <a:rPr lang="en">
                <a:solidFill>
                  <a:schemeClr val="dk1"/>
                </a:solidFill>
              </a:rPr>
              <a:t> – It can look at slides, listen to the speaker, and give a short summary.”</a:t>
            </a:r>
            <a:endParaRPr/>
          </a:p>
        </p:txBody>
      </p:sp>
      <p:sp>
        <p:nvSpPr>
          <p:cNvPr id="151" name="Google Shape;151;g35827cdbfe6_0_1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76991ad39_2_10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“Now that we know what multimodal AI is, let’s explore how </a:t>
            </a:r>
            <a:r>
              <a:rPr b="1" lang="en">
                <a:solidFill>
                  <a:schemeClr val="dk1"/>
                </a:solidFill>
              </a:rPr>
              <a:t>Gemini</a:t>
            </a:r>
            <a:r>
              <a:rPr lang="en">
                <a:solidFill>
                  <a:schemeClr val="dk1"/>
                </a:solidFill>
              </a:rPr>
              <a:t>, Google’s latest model, Gemini is built to understand and work with many types of information at the same time. It is Natively Multimodal: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🔹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Natively Multimodal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That means it can take in different types of data—like text, images, videos, and even audio—and process all of them in one model.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 whether you give it a photo with a question, a video with no words, or a paragraph of text, it understands all of it together—not separately.”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🔹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Advanced Reasoning &amp; Contextual Understanding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“Second, Gemini is very good at solving problems that need logic and step-by-step thinking.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It doesn’t just give quick answers—it looks at the bigger picture. For example, it can answer a question by connecting facts from different parts of a long article or a video.”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🔹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Seamless Modality Transitions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“Third, it can move smoothly between different types of data. This means it can take a video and explain it in text. Or it can look at an image and answer questions about it.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 don’t have to tell it how to switch—it just knows. That’s what makes it feel natural to use.”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🔹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Integration with Latest Generative Models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“And finally, Gemini incorporates some of the most powerful models—like </a:t>
            </a:r>
            <a:r>
              <a:rPr b="1" lang="en">
                <a:solidFill>
                  <a:schemeClr val="dk1"/>
                </a:solidFill>
              </a:rPr>
              <a:t>Veo 3</a:t>
            </a:r>
            <a:r>
              <a:rPr lang="en">
                <a:solidFill>
                  <a:schemeClr val="dk1"/>
                </a:solidFill>
              </a:rPr>
              <a:t> for video and </a:t>
            </a:r>
            <a:r>
              <a:rPr b="1" lang="en">
                <a:solidFill>
                  <a:schemeClr val="dk1"/>
                </a:solidFill>
              </a:rPr>
              <a:t>Imagen 4</a:t>
            </a:r>
            <a:r>
              <a:rPr lang="en">
                <a:solidFill>
                  <a:schemeClr val="dk1"/>
                </a:solidFill>
              </a:rPr>
              <a:t> for images. These help it generate high-quality media content. For example, you can ask Gemini to create a realistic image or describe a video scene in rich detail.”</a:t>
            </a:r>
            <a:endParaRPr/>
          </a:p>
        </p:txBody>
      </p:sp>
      <p:sp>
        <p:nvSpPr>
          <p:cNvPr id="160" name="Google Shape;160;g3576991ad39_2_1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d664ecab7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“Now let’s look at some of the latest and most exciting features Gemini has recently introduced.”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🖥️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1. Screen Sharing with AI Help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“Gemini can now work alongside you while you share your screen. Imagine you’re giving a presentation or working on a document—and Gemini can help you right there.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 can ask questions about what’s on your screen, and Gemini will understand the context and give helpful responses on the spot.”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🎬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2. Generating Videos with Native Audio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“Next, Gemini can now generate videos—not just visuals, but also the </a:t>
            </a:r>
            <a:r>
              <a:rPr b="1" lang="en">
                <a:solidFill>
                  <a:schemeClr val="dk1"/>
                </a:solidFill>
              </a:rPr>
              <a:t>audio</a:t>
            </a:r>
            <a:r>
              <a:rPr lang="en">
                <a:solidFill>
                  <a:schemeClr val="dk1"/>
                </a:solidFill>
              </a:rPr>
              <a:t> that goes with them.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 if you ask it to create a video about space exploration, it can generate the visuals </a:t>
            </a:r>
            <a:r>
              <a:rPr i="1" lang="en">
                <a:solidFill>
                  <a:schemeClr val="dk1"/>
                </a:solidFill>
              </a:rPr>
              <a:t>and</a:t>
            </a:r>
            <a:r>
              <a:rPr lang="en">
                <a:solidFill>
                  <a:schemeClr val="dk1"/>
                </a:solidFill>
              </a:rPr>
              <a:t> speak the narration in a natural voice. This makes it great for storytelling, marketing, and education.”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🎯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3. More Personalized Results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“Gemini is also getting better at personalization. It can remember your preferences during a session and tailor its answers to your style or needs.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example, if you like short bullet-point summaries or visual guides, it adjusts automatically. This makes the experience smoother and more useful.”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To learn more about advancements in Gemini, you can refer to the website from  Google’s I/O conference page, which is basically an annual Conference in which google showcases its most recent technological updates.</a:t>
            </a:r>
            <a:endParaRPr/>
          </a:p>
        </p:txBody>
      </p:sp>
      <p:sp>
        <p:nvSpPr>
          <p:cNvPr id="168" name="Google Shape;168;g35d664ecab7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d664ecab7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“Now that you’ve seen what Gemini can do, you might be wondering: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‘How do I get the best results out of it?’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This is where </a:t>
            </a:r>
            <a:r>
              <a:rPr b="1" lang="en">
                <a:solidFill>
                  <a:schemeClr val="dk1"/>
                </a:solidFill>
              </a:rPr>
              <a:t>Prompt Engineering</a:t>
            </a:r>
            <a:r>
              <a:rPr lang="en">
                <a:solidFill>
                  <a:schemeClr val="dk1"/>
                </a:solidFill>
              </a:rPr>
              <a:t> comes in.”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🔍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What Is Prompt Engineering?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“Prompt engineering is simply the art of giving better instructions to an AI—so it understands exactly what you want.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way you ask a question or describe a task can really change the result. A well-written prompt can help Gemini give you smarter, more accurate, and more creative responses.”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📘 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Google’s Official Guide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“To help you get started, Google has created a simple, hands-on guide for prompt engineering—specifically designed for Gemini.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It includes tips, examples, and even prompt templates for different tasks like summarizing, brainstorming, coding, or analyzing images.”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5d664ecab7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d664ecab7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35d664ecab7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d664ecab7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35d664ecab7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76991ad39_2_2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3576991ad39_2_2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3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hyperlink" Target="https://www.cloudskillsboost.google/" TargetMode="Externa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hyperlink" Target="https://www.cloudskillsboost.google/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9.jpg"/><Relationship Id="rId6" Type="http://schemas.openxmlformats.org/officeDocument/2006/relationships/image" Target="../media/image5.jpg"/><Relationship Id="rId7" Type="http://schemas.openxmlformats.org/officeDocument/2006/relationships/hyperlink" Target="https://www.cloudskillsboost.google/" TargetMode="Externa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.gif"/><Relationship Id="rId5" Type="http://schemas.openxmlformats.org/officeDocument/2006/relationships/hyperlink" Target="https://www.cloudskillsboost.google/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gif"/><Relationship Id="rId5" Type="http://schemas.openxmlformats.org/officeDocument/2006/relationships/hyperlink" Target="https://www.cloudskillsboost.google/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hyperlink" Target="https://www.cloudskillsboost.google/" TargetMode="Externa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3.png"/><Relationship Id="rId5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25"/>
          <p:cNvGrpSpPr/>
          <p:nvPr/>
        </p:nvGrpSpPr>
        <p:grpSpPr>
          <a:xfrm>
            <a:off x="5675501" y="-18112"/>
            <a:ext cx="3468499" cy="5170015"/>
            <a:chOff x="0" y="-9525"/>
            <a:chExt cx="1271360" cy="2718863"/>
          </a:xfrm>
        </p:grpSpPr>
        <p:sp>
          <p:nvSpPr>
            <p:cNvPr id="130" name="Google Shape;130;p25"/>
            <p:cNvSpPr/>
            <p:nvPr/>
          </p:nvSpPr>
          <p:spPr>
            <a:xfrm>
              <a:off x="0" y="0"/>
              <a:ext cx="1271360" cy="2709338"/>
            </a:xfrm>
            <a:custGeom>
              <a:rect b="b" l="l" r="r" t="t"/>
              <a:pathLst>
                <a:path extrusionOk="0" h="2709338" w="1271360">
                  <a:moveTo>
                    <a:pt x="0" y="0"/>
                  </a:moveTo>
                  <a:lnTo>
                    <a:pt x="1271360" y="0"/>
                  </a:lnTo>
                  <a:lnTo>
                    <a:pt x="1271360" y="2709338"/>
                  </a:lnTo>
                  <a:lnTo>
                    <a:pt x="0" y="2709338"/>
                  </a:lnTo>
                  <a:close/>
                </a:path>
              </a:pathLst>
            </a:custGeom>
            <a:solidFill>
              <a:srgbClr val="113347"/>
            </a:solidFill>
            <a:ln>
              <a:noFill/>
            </a:ln>
          </p:spPr>
          <p:txBody>
            <a:bodyPr anchorCtr="0" anchor="t" bIns="22850" lIns="45725" spcFirstLastPara="1" rIns="45725" wrap="square" tIns="228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5"/>
            <p:cNvSpPr txBox="1"/>
            <p:nvPr/>
          </p:nvSpPr>
          <p:spPr>
            <a:xfrm>
              <a:off x="0" y="-9525"/>
              <a:ext cx="1271360" cy="27188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332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highlight>
                  <a:schemeClr val="dk2"/>
                </a:highlight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Google Shape;132;p25"/>
          <p:cNvSpPr/>
          <p:nvPr/>
        </p:nvSpPr>
        <p:spPr>
          <a:xfrm>
            <a:off x="601825" y="514350"/>
            <a:ext cx="1796672" cy="626799"/>
          </a:xfrm>
          <a:custGeom>
            <a:rect b="b" l="l" r="r" t="t"/>
            <a:pathLst>
              <a:path extrusionOk="0" h="1253597" w="3593343">
                <a:moveTo>
                  <a:pt x="0" y="0"/>
                </a:moveTo>
                <a:lnTo>
                  <a:pt x="3593343" y="0"/>
                </a:lnTo>
                <a:lnTo>
                  <a:pt x="3593343" y="1253597"/>
                </a:lnTo>
                <a:lnTo>
                  <a:pt x="0" y="1253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3" name="Google Shape;133;p25"/>
          <p:cNvGrpSpPr/>
          <p:nvPr/>
        </p:nvGrpSpPr>
        <p:grpSpPr>
          <a:xfrm>
            <a:off x="575491" y="1707528"/>
            <a:ext cx="5685750" cy="1675504"/>
            <a:chOff x="0" y="57151"/>
            <a:chExt cx="15162000" cy="4468010"/>
          </a:xfrm>
        </p:grpSpPr>
        <p:sp>
          <p:nvSpPr>
            <p:cNvPr id="134" name="Google Shape;134;p25"/>
            <p:cNvSpPr txBox="1"/>
            <p:nvPr/>
          </p:nvSpPr>
          <p:spPr>
            <a:xfrm>
              <a:off x="0" y="57151"/>
              <a:ext cx="15162000" cy="301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000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rgbClr val="0694D1"/>
                  </a:solidFill>
                  <a:latin typeface="Calibri"/>
                  <a:ea typeface="Calibri"/>
                  <a:cs typeface="Calibri"/>
                  <a:sym typeface="Calibri"/>
                </a:rPr>
                <a:t>Unleashing the Power of</a:t>
              </a:r>
              <a:endParaRPr sz="3500">
                <a:solidFill>
                  <a:srgbClr val="0694D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lnSpc>
                  <a:spcPct val="11000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500">
                  <a:solidFill>
                    <a:srgbClr val="0694D1"/>
                  </a:solidFill>
                  <a:latin typeface="Calibri"/>
                  <a:ea typeface="Calibri"/>
                  <a:cs typeface="Calibri"/>
                  <a:sym typeface="Calibri"/>
                </a:rPr>
                <a:t>Gemini Multimodal</a:t>
              </a:r>
              <a:endParaRPr sz="3500">
                <a:solidFill>
                  <a:srgbClr val="0694D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5"/>
            <p:cNvSpPr txBox="1"/>
            <p:nvPr/>
          </p:nvSpPr>
          <p:spPr>
            <a:xfrm>
              <a:off x="0" y="4237761"/>
              <a:ext cx="151620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/>
            </a:p>
          </p:txBody>
        </p:sp>
      </p:grpSp>
      <p:grpSp>
        <p:nvGrpSpPr>
          <p:cNvPr id="136" name="Google Shape;136;p25"/>
          <p:cNvGrpSpPr/>
          <p:nvPr/>
        </p:nvGrpSpPr>
        <p:grpSpPr>
          <a:xfrm>
            <a:off x="6290914" y="3256096"/>
            <a:ext cx="2237625" cy="931375"/>
            <a:chOff x="0" y="-19050"/>
            <a:chExt cx="5967000" cy="2483667"/>
          </a:xfrm>
        </p:grpSpPr>
        <p:sp>
          <p:nvSpPr>
            <p:cNvPr id="137" name="Google Shape;137;p25"/>
            <p:cNvSpPr txBox="1"/>
            <p:nvPr/>
          </p:nvSpPr>
          <p:spPr>
            <a:xfrm>
              <a:off x="0" y="-19050"/>
              <a:ext cx="59670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5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0694D1"/>
                  </a:solidFill>
                  <a:latin typeface="Calibri"/>
                  <a:ea typeface="Calibri"/>
                  <a:cs typeface="Calibri"/>
                  <a:sym typeface="Calibri"/>
                </a:rPr>
                <a:t>Aman Kumar</a:t>
              </a:r>
              <a:endParaRPr sz="700"/>
            </a:p>
          </p:txBody>
        </p:sp>
        <p:sp>
          <p:nvSpPr>
            <p:cNvPr id="138" name="Google Shape;138;p25"/>
            <p:cNvSpPr txBox="1"/>
            <p:nvPr/>
          </p:nvSpPr>
          <p:spPr>
            <a:xfrm>
              <a:off x="0" y="1019817"/>
              <a:ext cx="5967000" cy="144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1999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</a:rPr>
                <a:t>Google</a:t>
              </a:r>
              <a:r>
                <a:rPr lang="en" sz="1600">
                  <a:solidFill>
                    <a:srgbClr val="FFFFFF"/>
                  </a:solidFill>
                </a:rPr>
                <a:t> Cloud Platform Corporate Trainer</a:t>
              </a:r>
              <a:endParaRPr sz="700"/>
            </a:p>
          </p:txBody>
        </p:sp>
      </p:grpSp>
      <p:pic>
        <p:nvPicPr>
          <p:cNvPr id="139" name="Google Shape;139;p25" title="Untitled design (4).png"/>
          <p:cNvPicPr preferRelativeResize="0"/>
          <p:nvPr/>
        </p:nvPicPr>
        <p:blipFill rotWithShape="1">
          <a:blip r:embed="rId4">
            <a:alphaModFix/>
          </a:blip>
          <a:srcRect b="0" l="27346" r="23470" t="0"/>
          <a:stretch/>
        </p:blipFill>
        <p:spPr>
          <a:xfrm>
            <a:off x="6135775" y="342075"/>
            <a:ext cx="2547974" cy="291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/>
        </p:nvSpPr>
        <p:spPr>
          <a:xfrm>
            <a:off x="599576" y="1832293"/>
            <a:ext cx="3419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145" name="Google Shape;145;p26"/>
          <p:cNvSpPr txBox="1"/>
          <p:nvPr/>
        </p:nvSpPr>
        <p:spPr>
          <a:xfrm>
            <a:off x="5369003" y="681038"/>
            <a:ext cx="29829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4019275" y="1294338"/>
            <a:ext cx="4974000" cy="25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Introduction to Multimodal AI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Core Capabilities of Google’s Multimodal AI-Gemini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Prompt Engineering Basics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to access these Models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218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7" name="Google Shape;147;p26"/>
          <p:cNvCxnSpPr/>
          <p:nvPr/>
        </p:nvCxnSpPr>
        <p:spPr>
          <a:xfrm>
            <a:off x="0" y="3601918"/>
            <a:ext cx="4576763" cy="0"/>
          </a:xfrm>
          <a:prstGeom prst="straightConnector1">
            <a:avLst/>
          </a:prstGeom>
          <a:noFill/>
          <a:ln cap="rnd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8" name="Google Shape;148;p26"/>
          <p:cNvSpPr/>
          <p:nvPr/>
        </p:nvSpPr>
        <p:spPr>
          <a:xfrm>
            <a:off x="241430" y="237257"/>
            <a:ext cx="835620" cy="291381"/>
          </a:xfrm>
          <a:custGeom>
            <a:rect b="b" l="l" r="r" t="t"/>
            <a:pathLst>
              <a:path extrusionOk="0" h="582761" w="1671239">
                <a:moveTo>
                  <a:pt x="0" y="0"/>
                </a:moveTo>
                <a:lnTo>
                  <a:pt x="1671239" y="0"/>
                </a:lnTo>
                <a:lnTo>
                  <a:pt x="1671239" y="582761"/>
                </a:lnTo>
                <a:lnTo>
                  <a:pt x="0" y="582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7"/>
          <p:cNvSpPr txBox="1"/>
          <p:nvPr/>
        </p:nvSpPr>
        <p:spPr>
          <a:xfrm>
            <a:off x="-289775" y="797900"/>
            <a:ext cx="7020900" cy="41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         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b="1" lang="en" sz="1300">
                <a:solidFill>
                  <a:schemeClr val="dk1"/>
                </a:solidFill>
              </a:rPr>
              <a:t>What is Multimodal AI?</a:t>
            </a:r>
            <a:br>
              <a:rPr b="1" lang="en" sz="1300">
                <a:solidFill>
                  <a:schemeClr val="dk1"/>
                </a:solidFill>
              </a:rPr>
            </a:br>
            <a:r>
              <a:rPr lang="en" sz="1300">
                <a:solidFill>
                  <a:schemeClr val="dk1"/>
                </a:solidFill>
              </a:rPr>
              <a:t>Ability to process and understand multiple data types—text, images, and video in a unified model.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b="1" lang="en" sz="1300">
                <a:solidFill>
                  <a:schemeClr val="dk1"/>
                </a:solidFill>
              </a:rPr>
              <a:t>Why It Matters?</a:t>
            </a:r>
            <a:br>
              <a:rPr b="1" lang="en" sz="1300">
                <a:solidFill>
                  <a:schemeClr val="dk1"/>
                </a:solidFill>
              </a:rPr>
            </a:br>
            <a:r>
              <a:rPr lang="en" sz="1300">
                <a:solidFill>
                  <a:schemeClr val="dk1"/>
                </a:solidFill>
              </a:rPr>
              <a:t>Just as humans combine sight, sound, and language to perceive the world, multimodal AI brings richer context and deeper insights.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b="1" lang="en" sz="1300">
                <a:solidFill>
                  <a:schemeClr val="dk1"/>
                </a:solidFill>
              </a:rPr>
              <a:t>Everyday Examples:</a:t>
            </a:r>
            <a:endParaRPr b="1" sz="13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lang="en" sz="1300">
                <a:solidFill>
                  <a:schemeClr val="dk1"/>
                </a:solidFill>
              </a:rPr>
              <a:t>Describing the contents of an image in sentence</a:t>
            </a:r>
            <a:endParaRPr sz="13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lang="en" sz="1300">
                <a:solidFill>
                  <a:schemeClr val="dk1"/>
                </a:solidFill>
              </a:rPr>
              <a:t>Generating video caption</a:t>
            </a:r>
            <a:endParaRPr sz="1300">
              <a:solidFill>
                <a:schemeClr val="dk1"/>
              </a:solidFill>
            </a:endParaRPr>
          </a:p>
          <a:p>
            <a:pPr indent="-3111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lang="en" sz="1300">
                <a:solidFill>
                  <a:schemeClr val="dk1"/>
                </a:solidFill>
              </a:rPr>
              <a:t>Summarizing a multimedia presentation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7"/>
          <p:cNvSpPr/>
          <p:nvPr/>
        </p:nvSpPr>
        <p:spPr>
          <a:xfrm>
            <a:off x="241430" y="237257"/>
            <a:ext cx="835620" cy="291381"/>
          </a:xfrm>
          <a:custGeom>
            <a:rect b="b" l="l" r="r" t="t"/>
            <a:pathLst>
              <a:path extrusionOk="0" h="582761" w="1671239">
                <a:moveTo>
                  <a:pt x="0" y="0"/>
                </a:moveTo>
                <a:lnTo>
                  <a:pt x="1671239" y="0"/>
                </a:lnTo>
                <a:lnTo>
                  <a:pt x="1671239" y="582761"/>
                </a:lnTo>
                <a:lnTo>
                  <a:pt x="0" y="582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7"/>
          <p:cNvSpPr txBox="1"/>
          <p:nvPr/>
        </p:nvSpPr>
        <p:spPr>
          <a:xfrm>
            <a:off x="2985325" y="313725"/>
            <a:ext cx="540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are Multimodal AIs?</a:t>
            </a:r>
            <a:endParaRPr b="1"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27"/>
          <p:cNvPicPr preferRelativeResize="0"/>
          <p:nvPr/>
        </p:nvPicPr>
        <p:blipFill rotWithShape="1">
          <a:blip r:embed="rId4">
            <a:alphaModFix/>
          </a:blip>
          <a:srcRect b="0" l="46498" r="0" t="19801"/>
          <a:stretch/>
        </p:blipFill>
        <p:spPr>
          <a:xfrm>
            <a:off x="6421975" y="1537650"/>
            <a:ext cx="2387973" cy="238635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58" name="TextBox 157"/>
          <p:cNvSpPr txBox="1"/>
          <p:nvPr/>
        </p:nvSpPr>
        <p:spPr>
          <a:xfrm>
            <a:off x="6400800" y="4457700"/>
            <a:ext cx="25603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r"/>
            <a:r>
              <a:rPr sz="1000">
                <a:solidFill>
                  <a:srgbClr val="A9A9A9"/>
                </a:solidFill>
                <a:latin typeface="Calibri"/>
                <a:hlinkClick r:id="rId5"/>
              </a:rPr>
              <a:t>Credits - https://www.cloudskillsboost.google/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8"/>
          <p:cNvSpPr txBox="1"/>
          <p:nvPr/>
        </p:nvSpPr>
        <p:spPr>
          <a:xfrm>
            <a:off x="531450" y="586250"/>
            <a:ext cx="80811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2286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Core Capabilities of Gemini </a:t>
            </a:r>
            <a:endParaRPr b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8"/>
          <p:cNvSpPr/>
          <p:nvPr/>
        </p:nvSpPr>
        <p:spPr>
          <a:xfrm>
            <a:off x="241430" y="237257"/>
            <a:ext cx="835620" cy="291381"/>
          </a:xfrm>
          <a:custGeom>
            <a:rect b="b" l="l" r="r" t="t"/>
            <a:pathLst>
              <a:path extrusionOk="0" h="582761" w="1671239">
                <a:moveTo>
                  <a:pt x="0" y="0"/>
                </a:moveTo>
                <a:lnTo>
                  <a:pt x="1671239" y="0"/>
                </a:lnTo>
                <a:lnTo>
                  <a:pt x="1671239" y="582761"/>
                </a:lnTo>
                <a:lnTo>
                  <a:pt x="0" y="582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8"/>
          <p:cNvSpPr txBox="1"/>
          <p:nvPr/>
        </p:nvSpPr>
        <p:spPr>
          <a:xfrm>
            <a:off x="241425" y="941225"/>
            <a:ext cx="77295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b="1" lang="en" sz="1300">
                <a:solidFill>
                  <a:schemeClr val="dk1"/>
                </a:solidFill>
              </a:rPr>
              <a:t>Natively Multimodal</a:t>
            </a:r>
            <a:br>
              <a:rPr b="1" lang="en" sz="1300">
                <a:solidFill>
                  <a:schemeClr val="dk1"/>
                </a:solidFill>
              </a:rPr>
            </a:br>
            <a:r>
              <a:rPr lang="en" sz="1300">
                <a:solidFill>
                  <a:schemeClr val="dk1"/>
                </a:solidFill>
              </a:rPr>
              <a:t>Processes and understands diverse data types—text, images, video, and audio—in a unified model.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b="1" lang="en" sz="1300">
                <a:solidFill>
                  <a:schemeClr val="dk1"/>
                </a:solidFill>
              </a:rPr>
              <a:t>Advanced Reasoning &amp; Contextual Understanding</a:t>
            </a:r>
            <a:br>
              <a:rPr b="1" lang="en" sz="1300">
                <a:solidFill>
                  <a:schemeClr val="dk1"/>
                </a:solidFill>
              </a:rPr>
            </a:br>
            <a:r>
              <a:rPr lang="en" sz="1300">
                <a:solidFill>
                  <a:schemeClr val="dk1"/>
                </a:solidFill>
              </a:rPr>
              <a:t>Excels at tasks requiring logic, contextual knowledge, and multi-step reasoning.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b="1" lang="en" sz="1300">
                <a:solidFill>
                  <a:schemeClr val="dk1"/>
                </a:solidFill>
              </a:rPr>
              <a:t>Seamless Modality Transitions</a:t>
            </a:r>
            <a:br>
              <a:rPr b="1" lang="en" sz="1300">
                <a:solidFill>
                  <a:schemeClr val="dk1"/>
                </a:solidFill>
              </a:rPr>
            </a:br>
            <a:r>
              <a:rPr lang="en" sz="1300">
                <a:solidFill>
                  <a:schemeClr val="dk1"/>
                </a:solidFill>
              </a:rPr>
              <a:t>Interprets prompts that span formats—such as generating text descriptions from videos or answering questions about images.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❏"/>
            </a:pPr>
            <a:r>
              <a:rPr b="1" lang="en" sz="1300">
                <a:solidFill>
                  <a:schemeClr val="dk1"/>
                </a:solidFill>
              </a:rPr>
              <a:t>Integration with Latest Generative Models</a:t>
            </a:r>
            <a:br>
              <a:rPr b="1" lang="en" sz="1300">
                <a:solidFill>
                  <a:schemeClr val="dk1"/>
                </a:solidFill>
              </a:rPr>
            </a:br>
            <a:r>
              <a:rPr lang="en" sz="1300">
                <a:solidFill>
                  <a:schemeClr val="dk1"/>
                </a:solidFill>
              </a:rPr>
              <a:t>Leverages cutting-edge models like </a:t>
            </a:r>
            <a:r>
              <a:rPr b="1" lang="en" sz="1300">
                <a:solidFill>
                  <a:schemeClr val="dk1"/>
                </a:solidFill>
              </a:rPr>
              <a:t>Veo 3</a:t>
            </a:r>
            <a:r>
              <a:rPr lang="en" sz="1300">
                <a:solidFill>
                  <a:schemeClr val="dk1"/>
                </a:solidFill>
              </a:rPr>
              <a:t> and </a:t>
            </a:r>
            <a:r>
              <a:rPr b="1" lang="en" sz="1300">
                <a:solidFill>
                  <a:schemeClr val="dk1"/>
                </a:solidFill>
              </a:rPr>
              <a:t>Imagen 4</a:t>
            </a:r>
            <a:r>
              <a:rPr lang="en" sz="1300">
                <a:solidFill>
                  <a:schemeClr val="dk1"/>
                </a:solidFill>
              </a:rPr>
              <a:t> for enhanced media generation capabilities.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6400800" y="4457700"/>
            <a:ext cx="25603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r"/>
            <a:r>
              <a:rPr sz="1000">
                <a:solidFill>
                  <a:srgbClr val="A9A9A9"/>
                </a:solidFill>
                <a:latin typeface="Calibri"/>
                <a:hlinkClick r:id="rId4"/>
              </a:rPr>
              <a:t>Credits - https://www.cloudskillsboost.google/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531450" y="586250"/>
            <a:ext cx="80811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457200" lvl="0" marL="1371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Advanced</a:t>
            </a:r>
            <a:r>
              <a:rPr b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Capabilities of Gemini </a:t>
            </a:r>
            <a:endParaRPr b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9"/>
          <p:cNvSpPr/>
          <p:nvPr/>
        </p:nvSpPr>
        <p:spPr>
          <a:xfrm>
            <a:off x="241430" y="237257"/>
            <a:ext cx="835620" cy="291381"/>
          </a:xfrm>
          <a:custGeom>
            <a:rect b="b" l="l" r="r" t="t"/>
            <a:pathLst>
              <a:path extrusionOk="0" h="582761" w="1671239">
                <a:moveTo>
                  <a:pt x="0" y="0"/>
                </a:moveTo>
                <a:lnTo>
                  <a:pt x="1671239" y="0"/>
                </a:lnTo>
                <a:lnTo>
                  <a:pt x="1671239" y="582761"/>
                </a:lnTo>
                <a:lnTo>
                  <a:pt x="0" y="582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9"/>
          <p:cNvSpPr txBox="1"/>
          <p:nvPr/>
        </p:nvSpPr>
        <p:spPr>
          <a:xfrm>
            <a:off x="241425" y="941225"/>
            <a:ext cx="7729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29" title="Screenshot 2025-05-27 at 11.03.36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300" y="875625"/>
            <a:ext cx="2054551" cy="3969799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175" name="Google Shape;175;p29" title="Introducing Google AI Ultra_ The best of Google AI in one subscription (1)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4800" y="875624"/>
            <a:ext cx="6017018" cy="33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9" title="Reclaiming your time with Gemini in Gmail.jpeg"/>
          <p:cNvPicPr preferRelativeResize="0"/>
          <p:nvPr/>
        </p:nvPicPr>
        <p:blipFill rotWithShape="1">
          <a:blip r:embed="rId6">
            <a:alphaModFix/>
          </a:blip>
          <a:srcRect b="0" l="0" r="3725" t="0"/>
          <a:stretch/>
        </p:blipFill>
        <p:spPr>
          <a:xfrm>
            <a:off x="2499400" y="875625"/>
            <a:ext cx="6492426" cy="379345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77" name="TextBox 176"/>
          <p:cNvSpPr txBox="1"/>
          <p:nvPr/>
        </p:nvSpPr>
        <p:spPr>
          <a:xfrm>
            <a:off x="6400800" y="4457700"/>
            <a:ext cx="25603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r"/>
            <a:r>
              <a:rPr sz="1000">
                <a:solidFill>
                  <a:srgbClr val="A9A9A9"/>
                </a:solidFill>
                <a:latin typeface="Calibri"/>
                <a:hlinkClick r:id="rId7"/>
              </a:rPr>
              <a:t>Credits - https://www.cloudskillsboost.google/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30"/>
          <p:cNvSpPr txBox="1"/>
          <p:nvPr/>
        </p:nvSpPr>
        <p:spPr>
          <a:xfrm>
            <a:off x="531450" y="586250"/>
            <a:ext cx="80811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2286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Prompt Engineering </a:t>
            </a:r>
            <a:endParaRPr b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30"/>
          <p:cNvSpPr/>
          <p:nvPr/>
        </p:nvSpPr>
        <p:spPr>
          <a:xfrm>
            <a:off x="241430" y="237257"/>
            <a:ext cx="835620" cy="291381"/>
          </a:xfrm>
          <a:custGeom>
            <a:rect b="b" l="l" r="r" t="t"/>
            <a:pathLst>
              <a:path extrusionOk="0" h="582761" w="1671239">
                <a:moveTo>
                  <a:pt x="0" y="0"/>
                </a:moveTo>
                <a:lnTo>
                  <a:pt x="1671239" y="0"/>
                </a:lnTo>
                <a:lnTo>
                  <a:pt x="1671239" y="582761"/>
                </a:lnTo>
                <a:lnTo>
                  <a:pt x="0" y="582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30"/>
          <p:cNvSpPr txBox="1"/>
          <p:nvPr/>
        </p:nvSpPr>
        <p:spPr>
          <a:xfrm>
            <a:off x="241425" y="941225"/>
            <a:ext cx="7729500" cy="149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art of crafting effective instructions that guide the AI to generate accurate, useful, or creative responses.</a:t>
            </a:r>
            <a:b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stuffed white cat is sitting on a box with its hands outstretched . (Provided by Tenor)" id="185" name="Google Shape;18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1812" y="1760225"/>
            <a:ext cx="3080375" cy="30803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186" name="TextBox 185"/>
          <p:cNvSpPr txBox="1"/>
          <p:nvPr/>
        </p:nvSpPr>
        <p:spPr>
          <a:xfrm>
            <a:off x="6400800" y="4457700"/>
            <a:ext cx="25603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r"/>
            <a:r>
              <a:rPr sz="1000">
                <a:solidFill>
                  <a:srgbClr val="A9A9A9"/>
                </a:solidFill>
                <a:latin typeface="Calibri"/>
                <a:hlinkClick r:id="rId5"/>
              </a:rPr>
              <a:t>Credits - https://www.cloudskillsboost.google/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31"/>
          <p:cNvSpPr txBox="1"/>
          <p:nvPr/>
        </p:nvSpPr>
        <p:spPr>
          <a:xfrm>
            <a:off x="158975" y="528650"/>
            <a:ext cx="80811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2286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How to Access Gemini-MultiModal?</a:t>
            </a:r>
            <a:endParaRPr b="1"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31"/>
          <p:cNvSpPr/>
          <p:nvPr/>
        </p:nvSpPr>
        <p:spPr>
          <a:xfrm>
            <a:off x="241430" y="237257"/>
            <a:ext cx="835620" cy="291381"/>
          </a:xfrm>
          <a:custGeom>
            <a:rect b="b" l="l" r="r" t="t"/>
            <a:pathLst>
              <a:path extrusionOk="0" h="582761" w="1671239">
                <a:moveTo>
                  <a:pt x="0" y="0"/>
                </a:moveTo>
                <a:lnTo>
                  <a:pt x="1671239" y="0"/>
                </a:lnTo>
                <a:lnTo>
                  <a:pt x="1671239" y="582761"/>
                </a:lnTo>
                <a:lnTo>
                  <a:pt x="0" y="582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31"/>
          <p:cNvSpPr txBox="1"/>
          <p:nvPr/>
        </p:nvSpPr>
        <p:spPr>
          <a:xfrm>
            <a:off x="158975" y="1756000"/>
            <a:ext cx="38628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Gemini AI Website and Application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AI Studio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Vertex AI Studio for developers</a:t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cartoon character is holding a can of beans with the words how do i use it below him (Provided by Tenor)" id="194" name="Google Shape;19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3148" y="1225650"/>
            <a:ext cx="4447050" cy="248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TextBox 194"/>
          <p:cNvSpPr txBox="1"/>
          <p:nvPr/>
        </p:nvSpPr>
        <p:spPr>
          <a:xfrm>
            <a:off x="6400800" y="4457700"/>
            <a:ext cx="25603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r"/>
            <a:r>
              <a:rPr sz="1000">
                <a:solidFill>
                  <a:srgbClr val="A9A9A9"/>
                </a:solidFill>
                <a:latin typeface="Calibri"/>
                <a:hlinkClick r:id="rId5"/>
              </a:rPr>
              <a:t>Credits - https://www.cloudskillsboost.google/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sz="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2"/>
          <p:cNvSpPr txBox="1"/>
          <p:nvPr/>
        </p:nvSpPr>
        <p:spPr>
          <a:xfrm>
            <a:off x="-3153725" y="815000"/>
            <a:ext cx="8081100" cy="95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B0F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2"/>
          <p:cNvSpPr/>
          <p:nvPr/>
        </p:nvSpPr>
        <p:spPr>
          <a:xfrm>
            <a:off x="241430" y="237257"/>
            <a:ext cx="835620" cy="291381"/>
          </a:xfrm>
          <a:custGeom>
            <a:rect b="b" l="l" r="r" t="t"/>
            <a:pathLst>
              <a:path extrusionOk="0" h="582761" w="1671239">
                <a:moveTo>
                  <a:pt x="0" y="0"/>
                </a:moveTo>
                <a:lnTo>
                  <a:pt x="1671239" y="0"/>
                </a:lnTo>
                <a:lnTo>
                  <a:pt x="1671239" y="582761"/>
                </a:lnTo>
                <a:lnTo>
                  <a:pt x="0" y="58276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2"/>
          <p:cNvSpPr txBox="1"/>
          <p:nvPr/>
        </p:nvSpPr>
        <p:spPr>
          <a:xfrm>
            <a:off x="3725725" y="1455400"/>
            <a:ext cx="3862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2"/>
          <p:cNvSpPr txBox="1"/>
          <p:nvPr/>
        </p:nvSpPr>
        <p:spPr>
          <a:xfrm>
            <a:off x="1244900" y="528650"/>
            <a:ext cx="7217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Difference </a:t>
            </a:r>
            <a:r>
              <a:rPr b="1"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between Google AI Studio and Vertex AI Studio</a:t>
            </a:r>
            <a:endParaRPr b="1"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32"/>
          <p:cNvSpPr txBox="1"/>
          <p:nvPr/>
        </p:nvSpPr>
        <p:spPr>
          <a:xfrm>
            <a:off x="367800" y="1318650"/>
            <a:ext cx="87762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Choose Google Al Studio If: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in the initial stages of testing different AI models, features and techniques.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exploring consumer or hobbyist use-cases that don't require enterprise data protections.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seek a free and user-friendly platform for experimentation.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rapidly prototyping and testing prompts.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Choose Vertex Al Studio If: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are looking to deploy and scale AI solutions to multiple users.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Enterprise-grade security and compliance are essential for your use-case.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Customization and fine-tuning of AI models using a variety of techniques is crucial for your project.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You're looking to use speech-to-text, text-to-speech, and text-to-image models.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6400800" y="4457700"/>
            <a:ext cx="256032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r"/>
            <a:r>
              <a:rPr sz="1000">
                <a:solidFill>
                  <a:srgbClr val="A9A9A9"/>
                </a:solidFill>
                <a:latin typeface="Calibri"/>
                <a:hlinkClick r:id="rId4"/>
              </a:rPr>
              <a:t>Credits - https://www.cloudskillsboost.google/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5183923" y="927"/>
            <a:ext cx="3960078" cy="5143500"/>
          </a:xfrm>
          <a:custGeom>
            <a:rect b="b" l="l" r="r" t="t"/>
            <a:pathLst>
              <a:path extrusionOk="0" h="10287000" w="7920155">
                <a:moveTo>
                  <a:pt x="0" y="0"/>
                </a:moveTo>
                <a:lnTo>
                  <a:pt x="7920155" y="0"/>
                </a:lnTo>
                <a:lnTo>
                  <a:pt x="792015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-47469" r="-47469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33"/>
          <p:cNvSpPr txBox="1"/>
          <p:nvPr/>
        </p:nvSpPr>
        <p:spPr>
          <a:xfrm>
            <a:off x="514350" y="3903002"/>
            <a:ext cx="4108200" cy="5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694D1"/>
                </a:solidFill>
                <a:latin typeface="Calibri"/>
                <a:ea typeface="Calibri"/>
                <a:cs typeface="Calibri"/>
                <a:sym typeface="Calibri"/>
              </a:rPr>
              <a:t>Feel free to send in any questions</a:t>
            </a:r>
            <a:endParaRPr sz="700"/>
          </a:p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694D1"/>
                </a:solidFill>
                <a:latin typeface="Calibri"/>
                <a:ea typeface="Calibri"/>
                <a:cs typeface="Calibri"/>
                <a:sym typeface="Calibri"/>
              </a:rPr>
              <a:t>to info@koenig-solutions.com.</a:t>
            </a:r>
            <a:endParaRPr sz="700"/>
          </a:p>
        </p:txBody>
      </p:sp>
      <p:sp>
        <p:nvSpPr>
          <p:cNvPr id="211" name="Google Shape;211;p33"/>
          <p:cNvSpPr txBox="1"/>
          <p:nvPr/>
        </p:nvSpPr>
        <p:spPr>
          <a:xfrm>
            <a:off x="514350" y="1947863"/>
            <a:ext cx="4108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212" name="Google Shape;212;p33"/>
          <p:cNvSpPr/>
          <p:nvPr/>
        </p:nvSpPr>
        <p:spPr>
          <a:xfrm>
            <a:off x="601825" y="514350"/>
            <a:ext cx="1796672" cy="626799"/>
          </a:xfrm>
          <a:custGeom>
            <a:rect b="b" l="l" r="r" t="t"/>
            <a:pathLst>
              <a:path extrusionOk="0" h="1253597" w="3593343">
                <a:moveTo>
                  <a:pt x="0" y="0"/>
                </a:moveTo>
                <a:lnTo>
                  <a:pt x="3593343" y="0"/>
                </a:lnTo>
                <a:lnTo>
                  <a:pt x="3593343" y="1253597"/>
                </a:lnTo>
                <a:lnTo>
                  <a:pt x="0" y="125359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22850" lIns="45725" spcFirstLastPara="1" rIns="45725" wrap="square" tIns="22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man in a hood stands in front of a white board that says any questions (Provided by Tenor)" id="213" name="Google Shape;213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600" y="1312288"/>
            <a:ext cx="4303400" cy="2419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